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4"/>
  </p:notesMasterIdLst>
  <p:handoutMasterIdLst>
    <p:handoutMasterId r:id="rId5"/>
  </p:handoutMasterIdLst>
  <p:sldIdLst>
    <p:sldId id="271" r:id="rId2"/>
    <p:sldId id="277" r:id="rId3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3300"/>
    <a:srgbClr val="9933FF"/>
    <a:srgbClr val="CC0099"/>
    <a:srgbClr val="202020"/>
    <a:srgbClr val="B2B2B2"/>
    <a:srgbClr val="323232"/>
    <a:srgbClr val="CC3300"/>
    <a:srgbClr val="990000"/>
    <a:srgbClr val="FF8D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-186" y="22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5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45007" y="173121"/>
            <a:ext cx="10611485" cy="735330"/>
          </a:xfrm>
        </p:spPr>
        <p:txBody>
          <a:bodyPr/>
          <a:lstStyle/>
          <a:p>
            <a:pPr algn="ctr"/>
            <a:r>
              <a:rPr lang="ru-RU" altLang="en-US" sz="1800" dirty="0"/>
              <a:t/>
            </a:r>
            <a:br>
              <a:rPr lang="ru-RU" altLang="en-US" sz="1800" dirty="0"/>
            </a:br>
            <a:r>
              <a:rPr lang="ru-RU" altLang="en-US" sz="1800" dirty="0"/>
              <a:t/>
            </a:r>
            <a:br>
              <a:rPr lang="ru-RU" altLang="en-US" sz="1800" dirty="0"/>
            </a:br>
            <a:r>
              <a:rPr lang="ru-RU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процесса  стирки белья, исходное состояние</a:t>
            </a:r>
            <a:endParaRPr lang="ru-RU" altLang="en-US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46759" y="1216171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746760" y="1273906"/>
            <a:ext cx="16411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Театральная,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16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644140" y="1231617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2696754" y="1273906"/>
            <a:ext cx="1502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Световая,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743531" y="1267446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4730871" y="1472477"/>
            <a:ext cx="1633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Ангарская,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644141" y="2154518"/>
            <a:ext cx="1607820" cy="10532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2548004" y="2188196"/>
            <a:ext cx="1901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Прачечная по адресу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Световая, д.8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6988528" y="1273906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7065150" y="1365651"/>
            <a:ext cx="1476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Союзная,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д. 86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9428538" y="1258248"/>
            <a:ext cx="2089456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9452300" y="1427207"/>
            <a:ext cx="2065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Краснореченская,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30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36696" y="2533459"/>
            <a:ext cx="1432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Спецодежда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360599" y="2118695"/>
            <a:ext cx="1283541" cy="500727"/>
          </a:xfrm>
          <a:prstGeom prst="straightConnector1">
            <a:avLst/>
          </a:prstGeom>
          <a:ln w="28575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flipH="1">
            <a:off x="4199345" y="2236575"/>
            <a:ext cx="3343163" cy="415389"/>
          </a:xfrm>
          <a:prstGeom prst="straightConnector1">
            <a:avLst/>
          </a:prstGeom>
          <a:ln w="28575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H="1">
            <a:off x="4251961" y="2199435"/>
            <a:ext cx="1524175" cy="604254"/>
          </a:xfrm>
          <a:prstGeom prst="straightConnector1">
            <a:avLst/>
          </a:prstGeom>
          <a:ln w="28575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62" idx="2"/>
          </p:cNvCxnSpPr>
          <p:nvPr/>
        </p:nvCxnSpPr>
        <p:spPr>
          <a:xfrm flipH="1">
            <a:off x="3769922" y="2172648"/>
            <a:ext cx="6703344" cy="22116"/>
          </a:xfrm>
          <a:prstGeom prst="straightConnector1">
            <a:avLst/>
          </a:prstGeom>
          <a:ln w="28575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0015610" y="2902059"/>
            <a:ext cx="1500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Постельное,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нательное белье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6860820" y="2194764"/>
            <a:ext cx="200886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TextBox 82"/>
          <p:cNvSpPr txBox="1"/>
          <p:nvPr/>
        </p:nvSpPr>
        <p:spPr>
          <a:xfrm>
            <a:off x="6860820" y="2372685"/>
            <a:ext cx="2008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Прачечная по адресу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Союзная, 86</a:t>
            </a:r>
          </a:p>
        </p:txBody>
      </p:sp>
      <p:cxnSp>
        <p:nvCxnSpPr>
          <p:cNvPr id="39" name="Скругленная соединительная линия 38"/>
          <p:cNvCxnSpPr/>
          <p:nvPr/>
        </p:nvCxnSpPr>
        <p:spPr>
          <a:xfrm rot="16200000" flipH="1">
            <a:off x="3749211" y="2198504"/>
            <a:ext cx="1004613" cy="886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/>
          <p:nvPr/>
        </p:nvCxnSpPr>
        <p:spPr>
          <a:xfrm>
            <a:off x="4057124" y="2167604"/>
            <a:ext cx="2803696" cy="620757"/>
          </a:xfrm>
          <a:prstGeom prst="straightConnector1">
            <a:avLst/>
          </a:prstGeom>
          <a:ln w="38100">
            <a:solidFill>
              <a:srgbClr val="CC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>
            <a:off x="6329016" y="2067411"/>
            <a:ext cx="531804" cy="174213"/>
          </a:xfrm>
          <a:prstGeom prst="straightConnector1">
            <a:avLst/>
          </a:prstGeom>
          <a:ln w="38100">
            <a:solidFill>
              <a:srgbClr val="CC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 flipH="1">
            <a:off x="8869680" y="2188196"/>
            <a:ext cx="610158" cy="332024"/>
          </a:xfrm>
          <a:prstGeom prst="straightConnector1">
            <a:avLst/>
          </a:prstGeom>
          <a:ln w="38100">
            <a:solidFill>
              <a:srgbClr val="CC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V="1">
            <a:off x="11163300" y="2665072"/>
            <a:ext cx="834369" cy="22275"/>
          </a:xfrm>
          <a:prstGeom prst="straightConnector1">
            <a:avLst/>
          </a:prstGeom>
          <a:ln w="28575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/>
          <p:nvPr/>
        </p:nvCxnSpPr>
        <p:spPr>
          <a:xfrm>
            <a:off x="11345617" y="3109164"/>
            <a:ext cx="652052" cy="0"/>
          </a:xfrm>
          <a:prstGeom prst="straightConnector1">
            <a:avLst/>
          </a:prstGeom>
          <a:ln w="38100">
            <a:solidFill>
              <a:srgbClr val="CC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ятно 1 3"/>
          <p:cNvSpPr/>
          <p:nvPr/>
        </p:nvSpPr>
        <p:spPr>
          <a:xfrm>
            <a:off x="4199345" y="816706"/>
            <a:ext cx="914400" cy="914400"/>
          </a:xfrm>
          <a:prstGeom prst="irregularSeal1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ятно 1 30"/>
          <p:cNvSpPr/>
          <p:nvPr/>
        </p:nvSpPr>
        <p:spPr>
          <a:xfrm>
            <a:off x="8541452" y="908451"/>
            <a:ext cx="914400" cy="914400"/>
          </a:xfrm>
          <a:prstGeom prst="irregularSeal1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ятно 1 31"/>
          <p:cNvSpPr/>
          <p:nvPr/>
        </p:nvSpPr>
        <p:spPr>
          <a:xfrm>
            <a:off x="6150750" y="881242"/>
            <a:ext cx="914400" cy="914400"/>
          </a:xfrm>
          <a:prstGeom prst="irregularSeal1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76260" y="3425279"/>
            <a:ext cx="387688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Сложная логистика (спецодежда направлялась в подразделение на Световую, 8, постельное белье и нательное белье пациентов стационаров в другое подразделение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ул. Союзной, 86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всегда есть возможность своевременного предоставления автотранспорта.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время обработки белья (замачивание в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дез.р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-ре, затем стирка, сушка и глажка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+ ручной труд.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Потребность в дополнительных площадях для содержания прачечных.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ятно 1 33"/>
          <p:cNvSpPr/>
          <p:nvPr/>
        </p:nvSpPr>
        <p:spPr>
          <a:xfrm>
            <a:off x="4273671" y="2706469"/>
            <a:ext cx="914400" cy="914400"/>
          </a:xfrm>
          <a:prstGeom prst="irregularSeal1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ятно 1 34"/>
          <p:cNvSpPr/>
          <p:nvPr/>
        </p:nvSpPr>
        <p:spPr>
          <a:xfrm>
            <a:off x="5273408" y="2691174"/>
            <a:ext cx="914400" cy="914400"/>
          </a:xfrm>
          <a:prstGeom prst="irregularSeal1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9961" y="5658088"/>
            <a:ext cx="43363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полного цикла стирки белья: 570 минут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постиранного белья за 1 цикл:  28 кг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Площадь, занимаемая прачечными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140,9 кв.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20040" y="4315880"/>
            <a:ext cx="2034539" cy="10181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394070" y="4286331"/>
            <a:ext cx="18864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Замачивание белья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астворе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«Ника-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Полицид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минут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620025" y="4324636"/>
            <a:ext cx="1607820" cy="1038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2731978" y="4501774"/>
            <a:ext cx="136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Полоскание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минут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538362" y="4324635"/>
            <a:ext cx="1607820" cy="1038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6435743" y="4305483"/>
            <a:ext cx="1607820" cy="1038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4730871" y="4501773"/>
            <a:ext cx="1295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Стирка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 минут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375621" y="4379385"/>
            <a:ext cx="16078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Сушка и глажка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 минут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трелка вправо 63"/>
          <p:cNvSpPr/>
          <p:nvPr/>
        </p:nvSpPr>
        <p:spPr>
          <a:xfrm>
            <a:off x="2354579" y="4501774"/>
            <a:ext cx="2895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трелка вправо 64"/>
          <p:cNvSpPr/>
          <p:nvPr/>
        </p:nvSpPr>
        <p:spPr>
          <a:xfrm>
            <a:off x="4251960" y="4582622"/>
            <a:ext cx="2895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право 65"/>
          <p:cNvSpPr/>
          <p:nvPr/>
        </p:nvSpPr>
        <p:spPr>
          <a:xfrm>
            <a:off x="6146182" y="4582624"/>
            <a:ext cx="2895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39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85219" y="285115"/>
            <a:ext cx="10611485" cy="735330"/>
          </a:xfrm>
        </p:spPr>
        <p:txBody>
          <a:bodyPr/>
          <a:lstStyle/>
          <a:p>
            <a:pPr algn="ctr"/>
            <a:r>
              <a:rPr lang="ru-RU" altLang="en-US" sz="1800" dirty="0"/>
              <a:t/>
            </a:r>
            <a:br>
              <a:rPr lang="ru-RU" altLang="en-US" sz="1800" dirty="0"/>
            </a:br>
            <a:r>
              <a:rPr lang="ru-RU" altLang="en-US" sz="1800" dirty="0"/>
              <a:t/>
            </a:r>
            <a:br>
              <a:rPr lang="ru-RU" altLang="en-US" sz="1800" dirty="0"/>
            </a:br>
            <a:r>
              <a:rPr lang="ru-RU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процесса  стирки </a:t>
            </a:r>
            <a:r>
              <a:rPr lang="ru-RU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белья, целевое состояние</a:t>
            </a:r>
            <a:endParaRPr lang="ru-RU" altLang="en-US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46759" y="1216171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746760" y="1273906"/>
            <a:ext cx="16411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Театральная,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16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644140" y="1231617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2696754" y="1273906"/>
            <a:ext cx="1502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Световая,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743531" y="1267446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4743531" y="1421080"/>
            <a:ext cx="1633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Ангарская,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988528" y="1273906"/>
            <a:ext cx="16078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7065150" y="1365651"/>
            <a:ext cx="1476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Союзная,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д. 86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9428538" y="1258248"/>
            <a:ext cx="191262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9352338" y="1403748"/>
            <a:ext cx="2065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Краснореченская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30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280548" y="2136333"/>
            <a:ext cx="4580272" cy="721167"/>
          </a:xfrm>
          <a:prstGeom prst="straightConnector1">
            <a:avLst/>
          </a:prstGeom>
          <a:ln w="28575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 81"/>
          <p:cNvSpPr/>
          <p:nvPr/>
        </p:nvSpPr>
        <p:spPr>
          <a:xfrm>
            <a:off x="6860820" y="2264688"/>
            <a:ext cx="200886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TextBox 82"/>
          <p:cNvSpPr txBox="1"/>
          <p:nvPr/>
        </p:nvSpPr>
        <p:spPr>
          <a:xfrm>
            <a:off x="6860820" y="2372685"/>
            <a:ext cx="2008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Прачечная по адресу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Союзная, 86</a:t>
            </a:r>
          </a:p>
        </p:txBody>
      </p:sp>
      <p:cxnSp>
        <p:nvCxnSpPr>
          <p:cNvPr id="96" name="Прямая со стрелкой 95"/>
          <p:cNvCxnSpPr/>
          <p:nvPr/>
        </p:nvCxnSpPr>
        <p:spPr>
          <a:xfrm>
            <a:off x="4057124" y="2167604"/>
            <a:ext cx="2803696" cy="620757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>
            <a:off x="6351351" y="2154517"/>
            <a:ext cx="531804" cy="174213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 flipH="1">
            <a:off x="8869680" y="2188196"/>
            <a:ext cx="610158" cy="332024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852749" y="3425279"/>
            <a:ext cx="3200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Результаты: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времени на цикл обработки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белья, ушел ручной труд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объема постиранного белья</a:t>
            </a:r>
          </a:p>
          <a:p>
            <a:pPr marL="342900" indent="-342900">
              <a:buAutoNum type="arabicPeriod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удовлетворенности сотрудников</a:t>
            </a:r>
          </a:p>
          <a:p>
            <a:pPr marL="342900" indent="-342900"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эффект:</a:t>
            </a:r>
          </a:p>
          <a:p>
            <a:pPr marL="342900" indent="-342900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1 ставки прачки</a:t>
            </a:r>
          </a:p>
          <a:p>
            <a:pPr marL="342900" indent="-342900">
              <a:buFontTx/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Высвобождение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полезной площади в поликлиническом отделении № 2 = 77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9961" y="5658088"/>
            <a:ext cx="43363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полного цикла стирки белья: 470 минут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постиранного белья за 1 цикл:  50 кг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Площадь, занимаемая прачечными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63,9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20040" y="4315880"/>
            <a:ext cx="2034539" cy="10181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394070" y="4286331"/>
            <a:ext cx="18864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Замачивание белья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астворе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«Ника-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Полицид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минут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620025" y="4324636"/>
            <a:ext cx="1607820" cy="1038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2731978" y="4501774"/>
            <a:ext cx="136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Полоскание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минут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538362" y="4324635"/>
            <a:ext cx="1607820" cy="1038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6435743" y="4305483"/>
            <a:ext cx="1607820" cy="1038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4730871" y="4501773"/>
            <a:ext cx="1295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Стирка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 минут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35744" y="4379385"/>
            <a:ext cx="16078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Сушка и глажка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 минут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Стрелка вправо 63"/>
          <p:cNvSpPr/>
          <p:nvPr/>
        </p:nvSpPr>
        <p:spPr>
          <a:xfrm>
            <a:off x="2354580" y="4567958"/>
            <a:ext cx="26544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трелка вправо 64"/>
          <p:cNvSpPr/>
          <p:nvPr/>
        </p:nvSpPr>
        <p:spPr>
          <a:xfrm>
            <a:off x="4251960" y="4582622"/>
            <a:ext cx="2895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право 65"/>
          <p:cNvSpPr/>
          <p:nvPr/>
        </p:nvSpPr>
        <p:spPr>
          <a:xfrm>
            <a:off x="6146182" y="4582624"/>
            <a:ext cx="2895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20040" y="4305483"/>
            <a:ext cx="2034539" cy="1028517"/>
          </a:xfrm>
          <a:prstGeom prst="lin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320040" y="4324637"/>
            <a:ext cx="2034539" cy="978078"/>
          </a:xfrm>
          <a:prstGeom prst="lin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644140" y="4324636"/>
            <a:ext cx="1607820" cy="1038914"/>
          </a:xfrm>
          <a:prstGeom prst="lin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696754" y="4305483"/>
            <a:ext cx="1502591" cy="1058066"/>
          </a:xfrm>
          <a:prstGeom prst="lin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374065" y="2372686"/>
            <a:ext cx="2975084" cy="17241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Изучили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заменили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средство на «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Дезокс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которое можно добавлять непосредственно в стиральную машину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3448049" y="2397094"/>
            <a:ext cx="2975084" cy="17241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Убрали ванны для замачивания белья и на освободившуюся площадь установили дополнительные стиральные машины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0142532" y="4582622"/>
            <a:ext cx="484632" cy="4154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64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980</TotalTime>
  <Words>349</Words>
  <Application>Microsoft Office PowerPoint</Application>
  <PresentationFormat>Произвольный</PresentationFormat>
  <Paragraphs>81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  Оптимизация процесса  стирки белья, исходное состояние</vt:lpstr>
      <vt:lpstr>  Оптимизация процесса  стирки белья, целевое состояние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</dc:creator>
  <cp:lastModifiedBy>LarisaVasilevna</cp:lastModifiedBy>
  <cp:revision>65</cp:revision>
  <dcterms:created xsi:type="dcterms:W3CDTF">2024-11-10T09:26:25Z</dcterms:created>
  <dcterms:modified xsi:type="dcterms:W3CDTF">2025-06-29T23:22:35Z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1049-12.2.0.18607</vt:lpwstr>
  </property>
  <property fmtid="{D5CDD505-2E9C-101B-9397-08002B2CF9AE}" pid="3" name="ICV">
    <vt:lpwstr>838AF9E0707843B8B07FE792A6F38F04_13</vt:lpwstr>
  </property>
</Properties>
</file>